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66" r:id="rId4"/>
    <p:sldId id="268" r:id="rId5"/>
    <p:sldId id="269" r:id="rId6"/>
    <p:sldId id="270" r:id="rId7"/>
    <p:sldId id="271" r:id="rId8"/>
    <p:sldId id="274" r:id="rId9"/>
    <p:sldId id="272" r:id="rId10"/>
    <p:sldId id="275" r:id="rId11"/>
    <p:sldId id="276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B9CFA15C-B642-4EB1-ADDB-17893C69A344}" type="datetimeFigureOut">
              <a:rPr lang="en-US"/>
              <a:pPr>
                <a:defRPr/>
              </a:pPr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3E636959-0BB8-4484-AF3C-F1034BA92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30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655201-AD36-4A34-B1FC-DE85B653A742}" type="datetimeFigureOut">
              <a:rPr lang="en-US"/>
              <a:pPr>
                <a:defRPr/>
              </a:pPr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08138C2-B9C6-4C76-AD84-E11ADB9E4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6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AD30BC-0725-4947-8801-C8D05D053E90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C116D9-72EA-46B8-B670-0B89ED723CC9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62F783-D382-47CF-B88F-8EC4B0BA45A0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948FBF-8AD7-4F1D-8787-199CDC95FF86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486CC8C-64FB-4A51-A4A4-26B559C67892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E4C3768-7C38-43CB-893D-8C37C7C2C1C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B8E20B-4D87-4AEE-A219-3ED471C3234A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EBC4B99-6624-489A-8B11-D06CDB1B0EDD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847879-816B-4B29-A84C-4C6409E40ED7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DBA98C-3F39-4615-A091-C3B7522D00E2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35F57-6A73-4170-9A2D-394F69C99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2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8CBB-46D3-4830-B9AA-4AC8168E0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4E0AA-ACE8-4A4C-80C9-8261F7EFD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5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74C8-291A-405C-BF41-EB0DBAE68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2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C4393-F0A8-427F-BF93-4FDD49736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1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A121D-FB4B-42CA-AC47-4294146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4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6B3A6-5BC2-4C16-A517-0A35630A9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964EB-BDA7-4ACD-894A-5E80716CF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DA5A0-CEAA-474C-8C35-7A677A009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0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66F65-5C71-4B53-81F5-15A4E0CD5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6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A017B-0092-4C3F-B496-5D265209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2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B79FDF-CD77-4C20-9BD9-8A08F6536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news.nationalgeographic.com/news/2008/02/080201-hibernation.html" TargetMode="External"/><Relationship Id="rId3" Type="http://schemas.openxmlformats.org/officeDocument/2006/relationships/hyperlink" Target="http://www.globalissues.org/issue/169/biodiversity" TargetMode="External"/><Relationship Id="rId7" Type="http://schemas.openxmlformats.org/officeDocument/2006/relationships/hyperlink" Target="http://www.epa.gov/climatechang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ture.org/ourinitiatives/urgentissues/global-warming-climate-change/index.htm" TargetMode="External"/><Relationship Id="rId5" Type="http://schemas.openxmlformats.org/officeDocument/2006/relationships/hyperlink" Target="http://www.nwf.org/Wildlife/Wildlife-Conservation/Biodiversity.aspx" TargetMode="External"/><Relationship Id="rId4" Type="http://schemas.openxmlformats.org/officeDocument/2006/relationships/hyperlink" Target="http://www.ecokids.ca/pub/eco_info/topics/biodiversity/index.cf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7cPmwaq0Xo&amp;feature=relat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LKfoRpqyrBI" TargetMode="External"/><Relationship Id="rId4" Type="http://schemas.openxmlformats.org/officeDocument/2006/relationships/hyperlink" Target="http://www.nwf.org/Wildlife/Threats-to-Wildlife/Global-Warming/Effects-on-Wildlife-and-Habitat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Biodiversity and </a:t>
            </a:r>
            <a:br>
              <a:rPr lang="en-US" altLang="en-US" dirty="0" smtClean="0"/>
            </a:br>
            <a:r>
              <a:rPr lang="en-US" altLang="en-US" dirty="0" smtClean="0"/>
              <a:t>Sustainability</a:t>
            </a:r>
            <a:endParaRPr lang="en-US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563563"/>
          </a:xfrm>
        </p:spPr>
        <p:txBody>
          <a:bodyPr/>
          <a:lstStyle/>
          <a:p>
            <a:pPr eaLnBrk="1" hangingPunct="1"/>
            <a:r>
              <a:rPr lang="en-US" altLang="en-US" smtClean="0"/>
              <a:t>Resources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What is biodiversity:</a:t>
            </a:r>
            <a:endParaRPr lang="en-US" altLang="en-US" sz="2400" smtClean="0">
              <a:hlinkClick r:id="rId3"/>
            </a:endParaRPr>
          </a:p>
          <a:p>
            <a:pPr lvl="1" eaLnBrk="1" hangingPunct="1"/>
            <a:r>
              <a:rPr lang="en-US" altLang="en-US" sz="2400" smtClean="0">
                <a:hlinkClick r:id="rId4"/>
              </a:rPr>
              <a:t>http://www.ecokids.ca/pub/eco_info/topics/biodiversity/index.cfm 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Biodiversity:</a:t>
            </a:r>
            <a:endParaRPr lang="en-US" altLang="en-US" sz="2400" smtClean="0">
              <a:hlinkClick r:id="rId3"/>
            </a:endParaRPr>
          </a:p>
          <a:p>
            <a:pPr lvl="1" eaLnBrk="1" hangingPunct="1"/>
            <a:r>
              <a:rPr lang="en-US" altLang="en-US" sz="2400" smtClean="0">
                <a:hlinkClick r:id="rId5"/>
              </a:rPr>
              <a:t>http://www.nwf.org/Wildlife/Wildlife-Conservation/Biodiversity.aspx</a:t>
            </a:r>
            <a:r>
              <a:rPr lang="en-US" altLang="en-US" sz="2400" smtClean="0"/>
              <a:t> </a:t>
            </a:r>
          </a:p>
          <a:p>
            <a:pPr eaLnBrk="1" hangingPunct="1"/>
            <a:r>
              <a:rPr lang="en-US" altLang="en-US" sz="2400" smtClean="0"/>
              <a:t>Global Warming:</a:t>
            </a:r>
          </a:p>
          <a:p>
            <a:pPr lvl="1" eaLnBrk="1" hangingPunct="1"/>
            <a:r>
              <a:rPr lang="en-US" altLang="en-US" sz="2400" smtClean="0">
                <a:hlinkClick r:id="rId6"/>
              </a:rPr>
              <a:t>http://www.nature.org/ourinitiatives/urgentissues/global-warming-climate-change/index.htm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Climate Change:</a:t>
            </a:r>
          </a:p>
          <a:p>
            <a:pPr lvl="1" eaLnBrk="1" hangingPunct="1"/>
            <a:r>
              <a:rPr lang="en-US" altLang="en-US" sz="2400" smtClean="0">
                <a:hlinkClick r:id="rId7"/>
              </a:rPr>
              <a:t>http://www.epa.gov/climatechange/</a:t>
            </a:r>
            <a:r>
              <a:rPr lang="en-US" altLang="en-US" sz="2400" smtClean="0"/>
              <a:t>  </a:t>
            </a:r>
          </a:p>
          <a:p>
            <a:pPr eaLnBrk="1" hangingPunct="1"/>
            <a:r>
              <a:rPr lang="en-US" altLang="en-US" sz="2400" smtClean="0"/>
              <a:t>Warming Creating Extinction Risks</a:t>
            </a:r>
          </a:p>
          <a:p>
            <a:pPr lvl="1" eaLnBrk="1" hangingPunct="1"/>
            <a:r>
              <a:rPr lang="en-US" altLang="en-US" sz="2400" smtClean="0">
                <a:hlinkClick r:id="rId8"/>
              </a:rPr>
              <a:t>http://news.nationalgeographic.com/news/2008/02/080201-hibernation.html</a:t>
            </a:r>
            <a:r>
              <a:rPr lang="en-US" altLang="en-US" sz="2400" smtClean="0"/>
              <a:t> </a:t>
            </a:r>
          </a:p>
          <a:p>
            <a:pPr eaLnBrk="1" hangingPunct="1"/>
            <a:endParaRPr lang="en-US" altLang="en-US" sz="2800" smtClean="0"/>
          </a:p>
        </p:txBody>
      </p:sp>
    </p:spTree>
    <p:extLst>
      <p:ext uri="{BB962C8B-B14F-4D97-AF65-F5344CB8AC3E}">
        <p14:creationId xmlns:p14="http://schemas.microsoft.com/office/powerpoint/2010/main" val="28878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Resources, cont’d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Loss of Biodiversity:</a:t>
            </a:r>
          </a:p>
          <a:p>
            <a:pPr lvl="1" eaLnBrk="1" hangingPunct="1"/>
            <a:r>
              <a:rPr lang="en-US" altLang="en-US" sz="2400" smtClean="0">
                <a:hlinkClick r:id="rId3"/>
              </a:rPr>
              <a:t>http://www.youtube.com/watch?v=D7cPmwaq0Xo&amp;feature=related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Effect on animals:</a:t>
            </a:r>
          </a:p>
          <a:p>
            <a:pPr lvl="1" eaLnBrk="1" hangingPunct="1"/>
            <a:r>
              <a:rPr lang="en-US" altLang="en-US" sz="2400" smtClean="0">
                <a:hlinkClick r:id="rId4"/>
              </a:rPr>
              <a:t>http://www.nwf.org/Wildlife/Threats-to-Wildlife/Global-Warming/Effects-on-Wildlife-and-Habitat.aspx</a:t>
            </a:r>
            <a:r>
              <a:rPr lang="en-US" altLang="en-US" sz="2400" smtClean="0"/>
              <a:t> </a:t>
            </a:r>
          </a:p>
          <a:p>
            <a:pPr eaLnBrk="1" hangingPunct="1"/>
            <a:r>
              <a:rPr lang="en-US" altLang="en-US" sz="2400" smtClean="0"/>
              <a:t>Biodiversity – The web of life:</a:t>
            </a:r>
          </a:p>
          <a:p>
            <a:pPr lvl="1" eaLnBrk="1" hangingPunct="1"/>
            <a:r>
              <a:rPr lang="en-US" altLang="en-US" sz="2400" smtClean="0">
                <a:hlinkClick r:id="rId5"/>
              </a:rPr>
              <a:t>http://www.youtube.com/watch?v=LKfoRpqyrBI</a:t>
            </a:r>
            <a:r>
              <a:rPr lang="en-US" altLang="en-US" sz="2400" smtClean="0"/>
              <a:t> (example commercial)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96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is Biodiversity?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altLang="en-US" sz="2400" dirty="0" smtClean="0"/>
              <a:t>What is it (in short</a:t>
            </a:r>
            <a:r>
              <a:rPr lang="en-US" altLang="en-US" sz="2400" dirty="0" smtClean="0"/>
              <a:t>):</a:t>
            </a:r>
            <a:endParaRPr lang="en-US" altLang="en-US" sz="2400" dirty="0" smtClean="0"/>
          </a:p>
          <a:p>
            <a:r>
              <a:rPr lang="en-US" altLang="en-US" sz="2400" dirty="0" smtClean="0"/>
              <a:t>What 3 factors does it include:</a:t>
            </a:r>
          </a:p>
          <a:p>
            <a:pPr lvl="1"/>
            <a:r>
              <a:rPr lang="en-US" altLang="en-US" sz="2400" dirty="0" smtClean="0"/>
              <a:t>1) </a:t>
            </a: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2) </a:t>
            </a: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3) </a:t>
            </a: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r>
              <a:rPr lang="en-US" altLang="en-US" sz="2400" dirty="0" smtClean="0"/>
              <a:t>What is a major threat to it:</a:t>
            </a:r>
          </a:p>
          <a:p>
            <a:pPr lvl="1"/>
            <a:r>
              <a:rPr lang="en-US" altLang="en-US" sz="2400" dirty="0" smtClean="0"/>
              <a:t>1) </a:t>
            </a: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endParaRPr lang="en-US" altLang="en-US" dirty="0" smtClean="0"/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altLang="en-US" sz="3600" smtClean="0"/>
              <a:t>Species Diversity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How many species have been discovered:</a:t>
            </a:r>
          </a:p>
          <a:p>
            <a:pPr lvl="1">
              <a:defRPr/>
            </a:pPr>
            <a:r>
              <a:rPr lang="en-US" sz="2400" dirty="0" smtClean="0"/>
              <a:t>1) </a:t>
            </a:r>
            <a:endParaRPr lang="en-US" sz="2400" dirty="0"/>
          </a:p>
          <a:p>
            <a:pPr>
              <a:defRPr/>
            </a:pPr>
            <a:r>
              <a:rPr lang="en-US" sz="2400" dirty="0" smtClean="0"/>
              <a:t>What are at least 2 statements that can </a:t>
            </a:r>
            <a:r>
              <a:rPr lang="en-US" sz="2400" dirty="0" smtClean="0"/>
              <a:t>be said about species’ relationships</a:t>
            </a:r>
            <a:r>
              <a:rPr lang="en-US" dirty="0" smtClean="0"/>
              <a:t>: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smtClean="0"/>
              <a:t>Genetic Diversity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dirty="0" smtClean="0"/>
              <a:t>What is the most obvious purpose of genetic diversity</a:t>
            </a:r>
            <a:r>
              <a:rPr lang="en-US" altLang="en-US" dirty="0" smtClean="0"/>
              <a:t>:</a:t>
            </a:r>
            <a:endParaRPr lang="en-US" altLang="en-US" dirty="0" smtClean="0"/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Why is it important</a:t>
            </a:r>
            <a:r>
              <a:rPr lang="en-US" altLang="en-US" dirty="0" smtClean="0"/>
              <a:t>:</a:t>
            </a:r>
            <a:endParaRPr lang="en-US" altLang="en-US" sz="2400" dirty="0" smtClean="0"/>
          </a:p>
          <a:p>
            <a:pPr marL="514350" indent="-514350">
              <a:buFontTx/>
              <a:buNone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smtClean="0"/>
              <a:t>Environment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pPr marL="514350" indent="-514350">
              <a:buFontTx/>
              <a:buAutoNum type="arabicPeriod" startAt="3"/>
            </a:pPr>
            <a:r>
              <a:rPr lang="en-US" altLang="en-US" sz="2400" dirty="0" smtClean="0"/>
              <a:t>What makes up the environment:</a:t>
            </a:r>
          </a:p>
          <a:p>
            <a:pPr marL="914400" lvl="1" indent="-514350">
              <a:buFontTx/>
              <a:buAutoNum type="arabicParenR"/>
            </a:pP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pPr marL="914400" lvl="1" indent="-514350">
              <a:buFontTx/>
              <a:buAutoNum type="arabicParenR"/>
            </a:pP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pPr marL="914400" lvl="1" indent="-514350">
              <a:buFontTx/>
              <a:buAutoNum type="arabicParenR"/>
            </a:pPr>
            <a:r>
              <a:rPr lang="en-US" altLang="en-US" sz="2400" dirty="0" smtClean="0"/>
              <a:t> </a:t>
            </a:r>
            <a:endParaRPr lang="en-US" altLang="en-US" sz="2400" dirty="0" smtClean="0"/>
          </a:p>
          <a:p>
            <a:pPr marL="514350" indent="-514350">
              <a:buFontTx/>
              <a:buAutoNum type="arabicPeriod" startAt="3"/>
            </a:pPr>
            <a:endParaRPr lang="en-US" altLang="en-US" sz="2400" dirty="0" smtClean="0"/>
          </a:p>
          <a:p>
            <a:pPr marL="514350" indent="-514350">
              <a:buFontTx/>
              <a:buAutoNum type="arabicPeriod" startAt="3"/>
            </a:pPr>
            <a:r>
              <a:rPr lang="en-US" altLang="en-US" sz="2400" dirty="0" smtClean="0"/>
              <a:t>What </a:t>
            </a:r>
            <a:r>
              <a:rPr lang="en-US" altLang="en-US" sz="2400" dirty="0" smtClean="0"/>
              <a:t>are at least 2 roles that plants </a:t>
            </a:r>
            <a:r>
              <a:rPr lang="en-US" altLang="en-US" sz="2400" dirty="0" smtClean="0"/>
              <a:t>play in the environment: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514350" indent="-514350">
              <a:buFontTx/>
              <a:buAutoNum type="arabicPeriod" startAt="3"/>
            </a:pPr>
            <a:endParaRPr lang="en-US" altLang="en-US" dirty="0" smtClean="0"/>
          </a:p>
          <a:p>
            <a:pPr marL="514350" indent="-514350">
              <a:buFontTx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Food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What </a:t>
            </a:r>
            <a:r>
              <a:rPr lang="en-US" altLang="en-US" sz="2400" dirty="0" smtClean="0"/>
              <a:t>3 factors </a:t>
            </a:r>
            <a:r>
              <a:rPr lang="en-US" altLang="en-US" sz="2400" dirty="0" smtClean="0"/>
              <a:t>are important in the growth of the food we eat?</a:t>
            </a:r>
          </a:p>
          <a:p>
            <a:pPr lvl="1"/>
            <a:r>
              <a:rPr lang="en-US" altLang="en-US" sz="2400" dirty="0" smtClean="0"/>
              <a:t>1) 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2</a:t>
            </a:r>
            <a:r>
              <a:rPr lang="en-US" altLang="en-US" sz="2400" dirty="0" smtClean="0"/>
              <a:t>) 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3</a:t>
            </a:r>
            <a:r>
              <a:rPr lang="en-US" altLang="en-US" sz="2400" dirty="0" smtClean="0"/>
              <a:t>) </a:t>
            </a:r>
            <a:endParaRPr lang="en-US" altLang="en-US" sz="2400" dirty="0" smtClean="0"/>
          </a:p>
          <a:p>
            <a:r>
              <a:rPr lang="en-US" altLang="en-US" sz="2400" dirty="0" smtClean="0"/>
              <a:t>What is at least one of </a:t>
            </a:r>
            <a:r>
              <a:rPr lang="en-US" altLang="en-US" sz="2400" dirty="0" smtClean="0"/>
              <a:t>the problems created in the past by previous farming practices</a:t>
            </a:r>
            <a:r>
              <a:rPr lang="en-US" altLang="en-US" sz="2400" dirty="0" smtClean="0"/>
              <a:t>?</a:t>
            </a: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Human Activities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are </a:t>
            </a:r>
            <a:r>
              <a:rPr lang="en-US" altLang="en-US" dirty="0" smtClean="0"/>
              <a:t>at least 2 </a:t>
            </a:r>
            <a:r>
              <a:rPr lang="en-US" altLang="en-US" dirty="0" smtClean="0"/>
              <a:t>examples of human activities that are damaging to the biodiversity of the Earth</a:t>
            </a:r>
            <a:r>
              <a:rPr lang="en-US" altLang="en-US" dirty="0" smtClean="0"/>
              <a:t>: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Cultural Diversity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Why did different cultures develop?  Because the people adapted to their various environments and set up traditions around that.</a:t>
            </a:r>
          </a:p>
          <a:p>
            <a:r>
              <a:rPr lang="en-US" altLang="en-US" sz="2400" dirty="0" smtClean="0"/>
              <a:t>What are </a:t>
            </a:r>
            <a:r>
              <a:rPr lang="en-US" altLang="en-US" sz="2400" dirty="0" smtClean="0"/>
              <a:t>at least 3 </a:t>
            </a:r>
            <a:r>
              <a:rPr lang="en-US" altLang="en-US" sz="2400" dirty="0" smtClean="0"/>
              <a:t>of the products developed through cultural diversity?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Can Be Done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Start brainstorming actions that can be taken to help the Earth’s biodiversity: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290</Words>
  <Application>Microsoft Office PowerPoint</Application>
  <PresentationFormat>On-screen Show (4:3)</PresentationFormat>
  <Paragraphs>69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Default Design</vt:lpstr>
      <vt:lpstr>Biodiversity and  Sustainability</vt:lpstr>
      <vt:lpstr>What is Biodiversity? </vt:lpstr>
      <vt:lpstr>Species Diversity</vt:lpstr>
      <vt:lpstr>Genetic Diversity</vt:lpstr>
      <vt:lpstr>Environment</vt:lpstr>
      <vt:lpstr>Food</vt:lpstr>
      <vt:lpstr>Human Activities</vt:lpstr>
      <vt:lpstr>Cultural Diversity</vt:lpstr>
      <vt:lpstr>What Can Be Done</vt:lpstr>
      <vt:lpstr>Resources</vt:lpstr>
      <vt:lpstr>Resources, cont’d</vt:lpstr>
    </vt:vector>
  </TitlesOfParts>
  <Company>HHSD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Area</dc:title>
  <dc:creator>HHSD</dc:creator>
  <cp:lastModifiedBy>LMTSD</cp:lastModifiedBy>
  <cp:revision>57</cp:revision>
  <dcterms:created xsi:type="dcterms:W3CDTF">2008-06-12T13:20:33Z</dcterms:created>
  <dcterms:modified xsi:type="dcterms:W3CDTF">2014-10-02T18:41:28Z</dcterms:modified>
</cp:coreProperties>
</file>